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7" r:id="rId2"/>
    <p:sldId id="278" r:id="rId3"/>
    <p:sldId id="258" r:id="rId4"/>
    <p:sldId id="256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9" r:id="rId20"/>
    <p:sldId id="275" r:id="rId21"/>
    <p:sldId id="280" r:id="rId22"/>
    <p:sldId id="281" r:id="rId23"/>
    <p:sldId id="27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6D1A0-CD98-4AC8-8CCD-F0B37F55F133}" type="datetimeFigureOut">
              <a:rPr lang="en-US" smtClean="0"/>
              <a:t>1/1/2025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D2970-4AB8-4252-BCD8-8E7455C3E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76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کا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7A8-2504-4386-9986-926FA3D9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/>
          <a:lstStyle>
            <a:lvl1pPr algn="ctr" rtl="1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F8B6DD-CE0C-4A1B-9987-AB29C477FF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B46C-6389-4FE8-9636-FBED6C05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C6561F-06F5-452A-8D06-8DEC420AFF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4729" y="2403792"/>
            <a:ext cx="7642542" cy="783893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3200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363848F-1230-45F3-B95B-6D6E173604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6802" y="3305252"/>
            <a:ext cx="6218396" cy="516829"/>
          </a:xfrm>
        </p:spPr>
        <p:txBody>
          <a:bodyPr anchor="ctr"/>
          <a:lstStyle>
            <a:lvl1pPr marL="0" indent="0" algn="ctr">
              <a:buNone/>
              <a:defRPr i="1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B0D1FB1-9EB5-446E-B84B-17B91C922A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86802" y="3893890"/>
            <a:ext cx="6218396" cy="51682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53" y="1194711"/>
            <a:ext cx="10539663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جدو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B0AAD-2219-4BBA-8BF6-1E7373E2CA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5037" y="1105327"/>
            <a:ext cx="7341326" cy="4694972"/>
          </a:xfrm>
        </p:spPr>
        <p:txBody>
          <a:bodyPr/>
          <a:lstStyle>
            <a:lvl1pPr marL="0" indent="0">
              <a:buNone/>
              <a:defRPr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22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متن و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9041" y="1105327"/>
            <a:ext cx="3381676" cy="4677239"/>
          </a:xfrm>
          <a:prstGeom prst="rect">
            <a:avLst/>
          </a:prstGeom>
        </p:spPr>
        <p:txBody>
          <a:bodyPr/>
          <a:lstStyle>
            <a:lvl1pPr marL="0" indent="0" algn="just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1061" y="648127"/>
            <a:ext cx="1086611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3840" y="1129396"/>
            <a:ext cx="7315200" cy="41148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43839" y="5244197"/>
            <a:ext cx="7315202" cy="53836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5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ک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59789" y="1231011"/>
            <a:ext cx="8778240" cy="493776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-625265" y="3264053"/>
            <a:ext cx="3111962" cy="467451"/>
          </a:xfrm>
        </p:spPr>
        <p:txBody>
          <a:bodyPr>
            <a:normAutofit/>
          </a:bodyPr>
          <a:lstStyle>
            <a:lvl1pPr marL="0" indent="0" algn="ctr" rtl="1">
              <a:buNone/>
              <a:defRPr sz="180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4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فهرست مطال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774B3C-D028-4E95-8309-870225EECD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0F7E-649F-4CC7-996A-BDC4C1E8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B4A383-DBE2-4446-B1CA-6556FD3FDB9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797231261"/>
              </p:ext>
            </p:extLst>
          </p:nvPr>
        </p:nvGraphicFramePr>
        <p:xfrm>
          <a:off x="3432517" y="1840458"/>
          <a:ext cx="5539544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54297">
                  <a:extLst>
                    <a:ext uri="{9D8B030D-6E8A-4147-A177-3AD203B41FA5}">
                      <a16:colId xmlns:a16="http://schemas.microsoft.com/office/drawing/2014/main" val="1478467872"/>
                    </a:ext>
                  </a:extLst>
                </a:gridCol>
                <a:gridCol w="485247">
                  <a:extLst>
                    <a:ext uri="{9D8B030D-6E8A-4147-A177-3AD203B41FA5}">
                      <a16:colId xmlns:a16="http://schemas.microsoft.com/office/drawing/2014/main" val="2649958696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>
                          <a:effectLst/>
                        </a:rPr>
                        <a:t>مقدمه</a:t>
                      </a:r>
                      <a:endParaRPr lang="en-US" sz="2000" b="1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71679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فرضیات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35185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متغیرهای اندازه گیری شده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5318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کلاسترینگ مواد ورودی به کوره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6128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r>
                        <a:rPr lang="fa-IR" sz="2000" b="1" dirty="0"/>
                        <a:t>بررسی اجمالی عکس العمل کوره نسبت به مواد ورودی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61854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794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3A2A9E-2945-40A6-9192-66DED4B7E44F}"/>
              </a:ext>
            </a:extLst>
          </p:cNvPr>
          <p:cNvSpPr txBox="1"/>
          <p:nvPr userDrawn="1"/>
        </p:nvSpPr>
        <p:spPr>
          <a:xfrm>
            <a:off x="3432517" y="1463040"/>
            <a:ext cx="553954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فهرست مطالب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3023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7C8E39-1359-4A21-B43B-7FF470CCADE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" y="5865090"/>
            <a:ext cx="966651" cy="98637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0ACA032-E805-4CEE-82ED-A5761C23C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173" y="6417646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B5D8B4B6-9D9D-49FC-812C-B17289AD0A0B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02AA4AD-CD8F-4FB3-B0BC-31B1BA7E6F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17646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1FD50B-831B-4BFD-AF04-38F27D884FE5}"/>
              </a:ext>
            </a:extLst>
          </p:cNvPr>
          <p:cNvCxnSpPr>
            <a:cxnSpLocks/>
          </p:cNvCxnSpPr>
          <p:nvPr userDrawn="1"/>
        </p:nvCxnSpPr>
        <p:spPr>
          <a:xfrm>
            <a:off x="1136469" y="6335487"/>
            <a:ext cx="10345782" cy="0"/>
          </a:xfrm>
          <a:prstGeom prst="line">
            <a:avLst/>
          </a:prstGeom>
          <a:ln w="31750"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1DDB4E50-3F2D-4FC7-9A56-EC11E282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AF8CE88-AB44-4D3F-B050-8DD475510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5756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4" r:id="rId3"/>
    <p:sldLayoutId id="2147483652" r:id="rId4"/>
    <p:sldLayoutId id="2147483653" r:id="rId5"/>
    <p:sldLayoutId id="2147483650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1030-tsne-clusters.jpg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1030-kde-results.jpg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fine-tsne-clusters.jpg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coke-fine-kde-results.jpg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olomite-tsne-clusters.jpg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olomite-kde-results.jpg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lime-tsne-clusters.jpg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lime-kde-results.jpg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tsne-clusters.jpg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file:///E:\GITHUB\EAF-Data-Analysis\fig\dri-kde-results0.jpg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بررسی پارامترهای کوره </a:t>
            </a:r>
            <a:r>
              <a:rPr lang="en-US"/>
              <a:t>EAF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fa-IR"/>
              <a:t>دفتر فنی تحقیق و توسعه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سید حیدر علوی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20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کک 1030</a:t>
            </a:r>
          </a:p>
          <a:p>
            <a:r>
              <a:rPr lang="fa-IR" dirty="0"/>
              <a:t>همانگونه که در شکل مشخص است دو الگو می توان در داده های کک 1030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10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84AA6CFD-CE1C-453A-A3EE-2709215CA9F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خوشه بندی کک 1030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12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91C72B0-FCE4-4263-AE54-C6BE3AE5A30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697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کک فاین</a:t>
            </a:r>
          </a:p>
          <a:p>
            <a:r>
              <a:rPr lang="fa-IR" dirty="0"/>
              <a:t>همانگونه که در شکل مشخص است دو الگو می توان در داده های کک فاین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کک فاین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6136BEE-38D0-43F8-95B0-FFCD0999228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70422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FDBB1352-69DE-46AA-A679-13A779C3974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99003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دولومیت</a:t>
            </a:r>
          </a:p>
          <a:p>
            <a:r>
              <a:rPr lang="fa-IR" dirty="0"/>
              <a:t>همانگونه که در شکل مشخص است دو الگو می توان در داده های دولومیت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دولومیت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D43F399-FDFB-4A04-830F-ACDD962BE04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66784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9E31A34-BFA4-4F0B-8A30-0684734B20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799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آهک</a:t>
            </a:r>
          </a:p>
          <a:p>
            <a:r>
              <a:rPr lang="fa-IR" dirty="0"/>
              <a:t>همانگونه که در شکل مشخص است دو الگو می توان در داده های آهک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آهک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D047C04-09BF-4DAC-9E9B-D251A66B787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9427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97ECB06B-E35E-4F2D-B174-9A882C7C2D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46675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آهن اسفنجی</a:t>
            </a:r>
          </a:p>
          <a:p>
            <a:r>
              <a:rPr lang="fa-IR" dirty="0"/>
              <a:t>نتایج آزمایشگاه برای </a:t>
            </a:r>
            <a:r>
              <a:rPr lang="en-US" dirty="0"/>
              <a:t>Fe Metal</a:t>
            </a:r>
            <a:r>
              <a:rPr lang="fa-IR" dirty="0"/>
              <a:t> در آهن اسفنجی سرد و گرم باهم متفاوت است ولی می توان یک رابطه مشخص بین نتایج مشاهده کرد.</a:t>
            </a:r>
          </a:p>
          <a:p>
            <a:r>
              <a:rPr lang="fa-IR" dirty="0"/>
              <a:t>باتوجه به اطمینان بیشتر به نتایج آزمایشگاهی آهن اسفنجی سرد در این مطالعه از داده های آهن اسفنجی سرد استفاده شده است.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مقایسه </a:t>
            </a:r>
            <a:r>
              <a:rPr lang="en-US" dirty="0"/>
              <a:t>Fe Metal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DBAC665-CA9A-4958-9B8A-41EE0718CD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" y="1129396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1313983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آهن اسفنجی سرد</a:t>
            </a:r>
          </a:p>
          <a:p>
            <a:r>
              <a:rPr lang="fa-IR" dirty="0"/>
              <a:t>همانگونه که در شکل مشخص است دو الگو می توان در داده های آهن اسفنجی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19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آهک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DBAC665-CA9A-4958-9B8A-41EE0718CD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08199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بررسی پارامترهای کوره </a:t>
            </a:r>
            <a:r>
              <a:rPr lang="en-US"/>
              <a:t>EAF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Repository:</a:t>
            </a:r>
          </a:p>
          <a:p>
            <a:r>
              <a:rPr lang="en-US"/>
              <a:t>https://github.com/heidaralavi/EAF-Data-Analysis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Email: alavi.h@gmail.com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249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20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4- کلاسترینگ مواد ورودی به کوره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B69716D2-F3CF-4635-9683-D04B9092439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link="rId2"/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63362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3770158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81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ubtitle 36">
            <a:extLst>
              <a:ext uri="{FF2B5EF4-FFF2-40B4-BE49-F238E27FC236}">
                <a16:creationId xmlns:a16="http://schemas.microsoft.com/office/drawing/2014/main" id="{DC996216-C8FE-404B-8E19-AFC0FD8BCE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آهن اسفنجی سرد</a:t>
            </a:r>
          </a:p>
          <a:p>
            <a:r>
              <a:rPr lang="fa-IR" dirty="0"/>
              <a:t>همانگونه که در شکل مشخص است دو الگو می توان در داده های آهن اسفنجی مشاهده نمود</a:t>
            </a:r>
          </a:p>
          <a:p>
            <a:endParaRPr lang="fa-IR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8F8361-CC49-420C-BA8A-0D08B329C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15280-0453-4E50-9206-FF80ACD0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22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D11F6A-C712-47AB-B4A9-57DE3988B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5- بررسی اجمالی عکس العمل کوره نسبت به مواد ورودی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8A5B176F-CB8C-43B8-BBA9-AA0BFA8104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خوشه بندی آهک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BC6823B-6FFB-483F-8B0B-B6FA5081657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53310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66DAAB0-5B00-4015-A0F5-255D7B20F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91FD5-F57B-439C-BFCE-46D3DB04D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23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17A8A-E74C-4C6D-9C0E-896885586B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lang="fa-IR" dirty="0"/>
              <a:t>5- بررسی اجمالی عکس العمل کوره نسبت به مواد ورودی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713E40-6CE4-470E-8284-C798B1F098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مشخصات کلاسترها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BC8FFF2-559B-463F-8A44-8266F6690AF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r="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51846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1899138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5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btitle 35">
            <a:extLst>
              <a:ext uri="{FF2B5EF4-FFF2-40B4-BE49-F238E27FC236}">
                <a16:creationId xmlns:a16="http://schemas.microsoft.com/office/drawing/2014/main" id="{403E5321-D5A8-4CCE-913C-8B54E08CE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- در این مطالعه دیتاهای یکساله ورودی و خروجی کوره </a:t>
            </a:r>
            <a:r>
              <a:rPr lang="en-US" dirty="0"/>
              <a:t>EAF</a:t>
            </a:r>
            <a:r>
              <a:rPr lang="fa-IR" dirty="0"/>
              <a:t> کارخانه فولادسازی چادرملو با هدف بدست آوردن مناسبترین پیشینه، مورد مطالعه و بررسی قرار گرفته است.</a:t>
            </a:r>
          </a:p>
          <a:p>
            <a:r>
              <a:rPr lang="fa-IR" dirty="0"/>
              <a:t>- بازه زمانی مورد مطالعه از 1402/09/15 تا 1403/09/15 بوده است که داده های ورودی مواد اولیه نظیر دولومیت، آهک، کک و آهن اسفنجی بصورت متوسط روزانه استخراج گردیده است.</a:t>
            </a:r>
          </a:p>
          <a:p>
            <a:r>
              <a:rPr lang="fa-IR" dirty="0"/>
              <a:t>- برای کلاسه بندی داده ها از روش </a:t>
            </a:r>
            <a:r>
              <a:rPr lang="en-US" dirty="0"/>
              <a:t>Agglomerative Hierarchical Clustering</a:t>
            </a:r>
            <a:r>
              <a:rPr lang="fa-IR" dirty="0"/>
              <a:t> بهره گیری شده است. این روش یک روش محبوب و قدرتمند در ماشین لرنینگ برای گروه بندی داده ها است که بر اساس تراکم نقاط داده ها کار می کند و نقاطی که نزدیک به هم هستند را در یک کلاستر قرار می دهد و نقاطی که در مناطق کم تراکم هستند را به عنوان نویز در نظر می گیرد.</a:t>
            </a:r>
          </a:p>
          <a:p>
            <a:r>
              <a:rPr lang="fa-IR" dirty="0"/>
              <a:t>- این روش می تواند کلاسترهای با ساختار پیچیده را شناسایی نماید.</a:t>
            </a:r>
          </a:p>
          <a:p>
            <a:endParaRPr lang="fa-IR" dirty="0"/>
          </a:p>
          <a:p>
            <a:endParaRPr lang="fa-I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BC8046-45DC-41A4-B735-6EBAB4CB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966F6-9500-4CB1-8415-2906B5DD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A09D5130-2DAE-43CD-A1C1-B2B055D724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06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419652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4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7653896-3B8A-4905-B995-23FA054EE6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به منظور حذف داده های پرت </a:t>
            </a:r>
            <a:r>
              <a:rPr lang="en-US" dirty="0"/>
              <a:t>(outlier data)</a:t>
            </a:r>
            <a:r>
              <a:rPr lang="fa-IR" dirty="0"/>
              <a:t> موارد ذیل را فرض کرده ایم:</a:t>
            </a:r>
          </a:p>
          <a:p>
            <a:r>
              <a:rPr lang="fa-IR" dirty="0"/>
              <a:t>- برای کک 1030، کک فاین، دولومیت، آهک و آهن اسفنجی مقادیر متوسط روزانه را برای هر روز در نظر گرفته ایم.</a:t>
            </a:r>
          </a:p>
          <a:p>
            <a:r>
              <a:rPr lang="fa-IR" dirty="0"/>
              <a:t>- در آنالیزهای آهن اسفنجی فقط عناصر فلزی و کربن را مدنظر قرار دادیم.</a:t>
            </a:r>
            <a:endParaRPr lang="en-US" dirty="0"/>
          </a:p>
          <a:p>
            <a:r>
              <a:rPr lang="fa-IR" dirty="0"/>
              <a:t>- با توجه به اینکه آنالیز سرباره برای تمام ذوب ها موجود نبود، فرض کردیم آنالیز سرباره در فاصله بین دو اندازه گیری متوالی ثابت بوده است.</a:t>
            </a:r>
          </a:p>
          <a:p>
            <a:r>
              <a:rPr lang="fa-IR" dirty="0"/>
              <a:t>- ذوب هایی که </a:t>
            </a:r>
            <a:r>
              <a:rPr lang="en-US" dirty="0"/>
              <a:t>Duration</a:t>
            </a:r>
            <a:r>
              <a:rPr lang="fa-IR" dirty="0"/>
              <a:t> بین 40 تا 70 دقیقه داشته اند مطالعه کرده ایم.</a:t>
            </a:r>
          </a:p>
          <a:p>
            <a:r>
              <a:rPr lang="fa-IR" dirty="0"/>
              <a:t>- ذوب هایی که </a:t>
            </a:r>
            <a:r>
              <a:rPr lang="en-US" dirty="0"/>
              <a:t>Tapping</a:t>
            </a:r>
            <a:r>
              <a:rPr lang="fa-IR" dirty="0"/>
              <a:t> آنها کمتر از 600 ثانیه و بین 170 تا 200 تن بوده اند را مطالعه کرده ایم.</a:t>
            </a:r>
          </a:p>
          <a:p>
            <a:r>
              <a:rPr lang="fa-IR" dirty="0"/>
              <a:t>- ذوب هایی که تماما توسط آهن اسفنجی شارژ شده اند را مطالعه کرده ایم.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086F4A-EFF8-4D49-836D-3E65F3DEA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D42AB-9668-4F6E-A0B0-974CE0A70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6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2829D-CA4B-49F4-9202-06739446F1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2- فرضیات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993C73-DA54-49D1-A231-AD4C24FC0616}"/>
              </a:ext>
            </a:extLst>
          </p:cNvPr>
          <p:cNvSpPr txBox="1"/>
          <p:nvPr/>
        </p:nvSpPr>
        <p:spPr>
          <a:xfrm>
            <a:off x="1" y="5059238"/>
            <a:ext cx="11117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400" b="1" dirty="0">
                <a:solidFill>
                  <a:srgbClr val="C00000"/>
                </a:solidFill>
              </a:rPr>
              <a:t>با توجه به مفروضات فوق 3317 ذوب در بازه یکساله بررسی شده اند.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564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7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2841679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04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AAA28CC-B53E-428E-9B34-C10A05206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6B66DD-E294-4CBB-AF8C-E59AB7D4E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8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F11BDD4F-521B-4A31-B158-F50B021C6A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3- متغیرهای اندازه گیری شده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97FAE88-45BE-4DDE-A923-FA1BE4AA526B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4150580671"/>
              </p:ext>
            </p:extLst>
          </p:nvPr>
        </p:nvGraphicFramePr>
        <p:xfrm>
          <a:off x="25400" y="1104900"/>
          <a:ext cx="12166605" cy="52206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143">
                  <a:extLst>
                    <a:ext uri="{9D8B030D-6E8A-4147-A177-3AD203B41FA5}">
                      <a16:colId xmlns:a16="http://schemas.microsoft.com/office/drawing/2014/main" val="4101994849"/>
                    </a:ext>
                  </a:extLst>
                </a:gridCol>
                <a:gridCol w="354903">
                  <a:extLst>
                    <a:ext uri="{9D8B030D-6E8A-4147-A177-3AD203B41FA5}">
                      <a16:colId xmlns:a16="http://schemas.microsoft.com/office/drawing/2014/main" val="3638413225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4190695158"/>
                    </a:ext>
                  </a:extLst>
                </a:gridCol>
                <a:gridCol w="464234">
                  <a:extLst>
                    <a:ext uri="{9D8B030D-6E8A-4147-A177-3AD203B41FA5}">
                      <a16:colId xmlns:a16="http://schemas.microsoft.com/office/drawing/2014/main" val="2308817928"/>
                    </a:ext>
                  </a:extLst>
                </a:gridCol>
                <a:gridCol w="450166">
                  <a:extLst>
                    <a:ext uri="{9D8B030D-6E8A-4147-A177-3AD203B41FA5}">
                      <a16:colId xmlns:a16="http://schemas.microsoft.com/office/drawing/2014/main" val="155698313"/>
                    </a:ext>
                  </a:extLst>
                </a:gridCol>
                <a:gridCol w="402239">
                  <a:extLst>
                    <a:ext uri="{9D8B030D-6E8A-4147-A177-3AD203B41FA5}">
                      <a16:colId xmlns:a16="http://schemas.microsoft.com/office/drawing/2014/main" val="13164710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78096359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21300954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1106506787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89525678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821565732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2750512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43124788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963100895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413489371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625384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17325570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73052766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92941763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532389479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518205884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99926611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2739999790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298102643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3522722241"/>
                    </a:ext>
                  </a:extLst>
                </a:gridCol>
                <a:gridCol w="448108">
                  <a:extLst>
                    <a:ext uri="{9D8B030D-6E8A-4147-A177-3AD203B41FA5}">
                      <a16:colId xmlns:a16="http://schemas.microsoft.com/office/drawing/2014/main" val="634025116"/>
                    </a:ext>
                  </a:extLst>
                </a:gridCol>
              </a:tblGrid>
              <a:tr h="1525758"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Size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Cao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Mgo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Metal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Fe Total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MD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Sio2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Al2o3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P2o5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Mno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Gunge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Feo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B2,B3,B4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On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Power Off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 err="1"/>
                        <a:t>Ele</a:t>
                      </a:r>
                      <a:endParaRPr lang="en-US" dirty="0"/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Tapped(</a:t>
                      </a:r>
                      <a:r>
                        <a:rPr lang="en-US" dirty="0" err="1"/>
                        <a:t>Kwh</a:t>
                      </a:r>
                      <a:r>
                        <a:rPr lang="en-US" dirty="0"/>
                        <a:t>/t)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O2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Ch4</a:t>
                      </a:r>
                    </a:p>
                  </a:txBody>
                  <a:tcPr vert="vert270"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C(</a:t>
                      </a:r>
                      <a:r>
                        <a:rPr lang="en-US" dirty="0" err="1"/>
                        <a:t>inj</a:t>
                      </a:r>
                      <a:r>
                        <a:rPr lang="en-US" dirty="0"/>
                        <a:t>)</a:t>
                      </a:r>
                    </a:p>
                  </a:txBody>
                  <a:tcPr vert="vert270" anchor="ctr"/>
                </a:tc>
                <a:extLst>
                  <a:ext uri="{0D108BD9-81ED-4DB2-BD59-A6C34878D82A}">
                    <a16:rowId xmlns:a16="http://schemas.microsoft.com/office/drawing/2014/main" val="2555363463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1030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6382117"/>
                  </a:ext>
                </a:extLst>
              </a:tr>
              <a:tr h="75100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Coke Fine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754581"/>
                  </a:ext>
                </a:extLst>
              </a:tr>
              <a:tr h="476323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Dolomite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709335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Lime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992246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DRI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782337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Slag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316602"/>
                  </a:ext>
                </a:extLst>
              </a:tr>
              <a:tr h="429147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EAF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48681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0231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9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3EC6E93-C586-4289-BA22-C576448CB16D}"/>
              </a:ext>
            </a:extLst>
          </p:cNvPr>
          <p:cNvSpPr/>
          <p:nvPr/>
        </p:nvSpPr>
        <p:spPr>
          <a:xfrm rot="10800000">
            <a:off x="8949176" y="3334054"/>
            <a:ext cx="429993" cy="23915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88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</TotalTime>
  <Words>1018</Words>
  <Application>Microsoft Office PowerPoint</Application>
  <PresentationFormat>Widescreen</PresentationFormat>
  <Paragraphs>186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Times New Roman</vt:lpstr>
      <vt:lpstr>Office Theme</vt:lpstr>
      <vt:lpstr>بررسی پارامترهای کوره EAF</vt:lpstr>
      <vt:lpstr>بررسی پارامترهای کوره EAF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بررسی پارامترهای کوره EAF</dc:title>
  <dc:creator>Heydar Alavi</dc:creator>
  <cp:lastModifiedBy>Heydar Alavi</cp:lastModifiedBy>
  <cp:revision>154</cp:revision>
  <dcterms:created xsi:type="dcterms:W3CDTF">2024-12-21T07:03:15Z</dcterms:created>
  <dcterms:modified xsi:type="dcterms:W3CDTF">2025-01-01T11:57:06Z</dcterms:modified>
</cp:coreProperties>
</file>

<file path=docProps/thumbnail.jpeg>
</file>